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xmlns:a="http://schemas.openxmlformats.org/drawingml/2006/main" xmlns:r="http://schemas.openxmlformats.org/officeDocument/2006/relationships"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76701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421490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345586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31617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417744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218022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385005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330357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1983020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326860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6DF32-F4FA-4421-8AAC-73FF8995E851}" type="datetimeFigureOut">
              <a:rPr lang="en-US" smtClean="0"/>
              <a:t>5/31/2013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5F4F6F-0749-4781-A05F-18DAA68D9282}" type="slidenum">
              <a:rPr lang="en-US" smtClean="0"/>
              <a:t>‹#›</a:t>
            </a:fld>
            <a:endParaRPr lang="en-US" dirty="0"/>
          </a:p>
        </p:txBody>
      </p:sp>
    </p:spTree>
    <p:extLst>
      <p:ext uri="{BB962C8B-B14F-4D97-AF65-F5344CB8AC3E}">
        <p14:creationId xmlns:p14="http://schemas.microsoft.com/office/powerpoint/2010/main" val="349784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6DF32-F4FA-4421-8AAC-73FF8995E851}" type="datetimeFigureOut">
              <a:rPr lang="en-US" smtClean="0"/>
              <a:t>5/31/2013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F4F6F-0749-4781-A05F-18DAA68D9282}" type="slidenum">
              <a:rPr lang="en-US" smtClean="0"/>
              <a:t>‹#›</a:t>
            </a:fld>
            <a:endParaRPr lang="en-US" dirty="0"/>
          </a:p>
        </p:txBody>
      </p:sp>
    </p:spTree>
    <p:extLst>
      <p:ext uri="{BB962C8B-B14F-4D97-AF65-F5344CB8AC3E}">
        <p14:creationId xmlns:p14="http://schemas.microsoft.com/office/powerpoint/2010/main" val="3062142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2-382-3555" TargetMode="External"/><Relationship Id="rId2" Type="http://schemas.openxmlformats.org/officeDocument/2006/relationships/hyperlink" Target="4-520-2270?pit="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4-107-6426"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4-520-2270?pit=" TargetMode="External"/><Relationship Id="rId2" Type="http://schemas.openxmlformats.org/officeDocument/2006/relationships/hyperlink" Target="1-506-3280" TargetMode="External"/><Relationship Id="rId1" Type="http://schemas.openxmlformats.org/officeDocument/2006/relationships/slideLayout" Target="../slideLayouts/slideLayout7.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752599"/>
          </a:xfrm>
        </p:spPr>
        <p:txBody>
          <a:bodyPr>
            <a:normAutofit fontScale="90000"/>
          </a:bodyPr>
          <a:lstStyle/>
          <a:p>
            <a:r>
              <a:rPr lang="en-US" b="1" smtClean="0"/>
              <a:t>Executive </a:t>
            </a:r>
            <a:r>
              <a:rPr lang="en-US" b="1" dirty="0" smtClean="0"/>
              <a:t>Employment Agreement Checklist</a:t>
            </a:r>
            <a:br>
              <a:rPr lang="en-US" b="1" dirty="0" smtClean="0"/>
            </a:br>
            <a:endParaRPr lang="en-US" dirty="0"/>
          </a:p>
        </p:txBody>
      </p:sp>
      <p:sp>
        <p:nvSpPr>
          <p:cNvPr id="3" name="Subtitle 2"/>
          <p:cNvSpPr>
            <a:spLocks noGrp="1"/>
          </p:cNvSpPr>
          <p:nvPr>
            <p:ph type="subTitle" idx="1"/>
          </p:nvPr>
        </p:nvSpPr>
        <p:spPr/>
        <p:txBody>
          <a:bodyPr>
            <a:normAutofit fontScale="62500" lnSpcReduction="20000"/>
          </a:bodyPr>
          <a:lstStyle/>
          <a:p>
            <a:pPr algn="r"/>
            <a:r>
              <a:rPr lang="en-US" sz="2400" dirty="0" smtClean="0"/>
              <a:t>By:  Michael T. Cronin, Esq.</a:t>
            </a:r>
          </a:p>
          <a:p>
            <a:pPr algn="r"/>
            <a:r>
              <a:rPr lang="en-US" sz="2400" dirty="0" smtClean="0"/>
              <a:t>Johnson, Pope, Bokor, Ruppel &amp; Burns, LLP</a:t>
            </a:r>
          </a:p>
          <a:p>
            <a:pPr algn="r"/>
            <a:r>
              <a:rPr lang="en-US" sz="2400" dirty="0" smtClean="0"/>
              <a:t>911 Chestnut Street</a:t>
            </a:r>
          </a:p>
          <a:p>
            <a:pPr algn="r"/>
            <a:r>
              <a:rPr lang="en-US" sz="2400" dirty="0" smtClean="0"/>
              <a:t>Clearwater, FL 33756</a:t>
            </a:r>
          </a:p>
          <a:p>
            <a:pPr algn="r"/>
            <a:r>
              <a:rPr lang="en-US" sz="2400" dirty="0" smtClean="0"/>
              <a:t>Phone:  (727) 461-1818</a:t>
            </a:r>
          </a:p>
          <a:p>
            <a:pPr algn="r"/>
            <a:r>
              <a:rPr lang="en-US" sz="2400" dirty="0" smtClean="0"/>
              <a:t>Fax:  (727) 462-0365</a:t>
            </a:r>
          </a:p>
          <a:p>
            <a:pPr algn="r"/>
            <a:r>
              <a:rPr lang="en-US" sz="2400" dirty="0" smtClean="0"/>
              <a:t>Email:  mikec@jpfirm.com</a:t>
            </a:r>
            <a:endParaRPr lang="en-US" sz="2400" dirty="0"/>
          </a:p>
        </p:txBody>
      </p:sp>
    </p:spTree>
    <p:extLst>
      <p:ext uri="{BB962C8B-B14F-4D97-AF65-F5344CB8AC3E}">
        <p14:creationId xmlns:p14="http://schemas.microsoft.com/office/powerpoint/2010/main" val="1442561135"/>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Rectangle 1"/>
          <p:cNvSpPr/>
          <p:nvPr/>
        </p:nvSpPr>
        <p:spPr>
          <a:xfrm>
            <a:off x="1143000" y="838200"/>
            <a:ext cx="7086600" cy="4708981"/>
          </a:xfrm>
          <a:prstGeom prst="rect">
            <a:avLst/>
          </a:prstGeom>
        </p:spPr>
        <p:txBody>
          <a:bodyPr wrap="square">
            <a:spAutoFit/>
          </a:bodyPr>
          <a:lstStyle/>
          <a:p>
            <a:r>
              <a:rPr lang="en-US" sz="2000" b="1" dirty="0"/>
              <a:t>Terms of an Executive Employment Agreement </a:t>
            </a:r>
            <a:r>
              <a:rPr lang="en-US" sz="2000" b="1" dirty="0" smtClean="0"/>
              <a:t>Checklist</a:t>
            </a:r>
          </a:p>
          <a:p>
            <a:endParaRPr lang="en-US" sz="1400" b="1" dirty="0" smtClean="0"/>
          </a:p>
          <a:p>
            <a:pPr algn="just"/>
            <a:r>
              <a:rPr lang="en-US" sz="1600" dirty="0"/>
              <a:t>The terms of an executive employment agreement often result from thorough negotiations between the executive and the employer. However, before the negotiation process begins, the employer should consider its position on the provisions below. </a:t>
            </a:r>
            <a:endParaRPr lang="en-US" sz="1600" dirty="0" smtClean="0"/>
          </a:p>
          <a:p>
            <a:pPr algn="just"/>
            <a:endParaRPr lang="en-US" sz="1600" b="1" dirty="0"/>
          </a:p>
          <a:p>
            <a:r>
              <a:rPr lang="en-US" sz="2000" b="1" dirty="0"/>
              <a:t>The Term of the Agreement</a:t>
            </a:r>
          </a:p>
          <a:p>
            <a:pPr lvl="0"/>
            <a:endParaRPr lang="en-US" sz="1400" dirty="0" smtClean="0"/>
          </a:p>
          <a:p>
            <a:pPr lvl="0"/>
            <a:r>
              <a:rPr lang="en-US" dirty="0">
                <a:sym typeface="Symbol"/>
              </a:rPr>
              <a:t></a:t>
            </a:r>
            <a:r>
              <a:rPr lang="en-US" sz="1600" dirty="0" smtClean="0"/>
              <a:t>The </a:t>
            </a:r>
            <a:r>
              <a:rPr lang="en-US" sz="1600" dirty="0"/>
              <a:t>beginning date of the agreement</a:t>
            </a:r>
            <a:r>
              <a:rPr lang="en-US" sz="1600" dirty="0" smtClean="0"/>
              <a:t>.</a:t>
            </a:r>
          </a:p>
          <a:p>
            <a:pPr lvl="0"/>
            <a:endParaRPr lang="en-US" sz="1400" dirty="0"/>
          </a:p>
          <a:p>
            <a:pPr lvl="0"/>
            <a:r>
              <a:rPr lang="en-US" dirty="0">
                <a:sym typeface="Symbol"/>
              </a:rPr>
              <a:t></a:t>
            </a:r>
            <a:r>
              <a:rPr lang="en-US" sz="1600" dirty="0" smtClean="0"/>
              <a:t>Whether </a:t>
            </a:r>
            <a:r>
              <a:rPr lang="en-US" sz="1600" dirty="0"/>
              <a:t>the term should:</a:t>
            </a:r>
          </a:p>
          <a:p>
            <a:pPr lvl="1"/>
            <a:r>
              <a:rPr lang="en-US" dirty="0"/>
              <a:t>◦</a:t>
            </a:r>
            <a:r>
              <a:rPr lang="en-US" sz="1600" dirty="0" smtClean="0"/>
              <a:t>be </a:t>
            </a:r>
            <a:r>
              <a:rPr lang="en-US" sz="1600" dirty="0"/>
              <a:t>fixed;</a:t>
            </a:r>
          </a:p>
          <a:p>
            <a:pPr lvl="1"/>
            <a:r>
              <a:rPr lang="en-US" dirty="0"/>
              <a:t>◦</a:t>
            </a:r>
            <a:r>
              <a:rPr lang="en-US" sz="1600" dirty="0" smtClean="0"/>
              <a:t>be </a:t>
            </a:r>
            <a:r>
              <a:rPr lang="en-US" sz="1600" dirty="0"/>
              <a:t>indefinite; or </a:t>
            </a:r>
          </a:p>
          <a:p>
            <a:pPr lvl="1"/>
            <a:r>
              <a:rPr lang="en-US" dirty="0"/>
              <a:t>◦</a:t>
            </a:r>
            <a:r>
              <a:rPr lang="en-US" sz="1600" dirty="0" smtClean="0"/>
              <a:t>automatically </a:t>
            </a:r>
            <a:r>
              <a:rPr lang="en-US" sz="1600" dirty="0"/>
              <a:t>renew</a:t>
            </a:r>
            <a:r>
              <a:rPr lang="en-US" sz="1600" dirty="0" smtClean="0"/>
              <a:t>.</a:t>
            </a:r>
          </a:p>
          <a:p>
            <a:pPr lvl="1"/>
            <a:endParaRPr lang="en-US" sz="1400" dirty="0"/>
          </a:p>
          <a:p>
            <a:pPr lvl="0"/>
            <a:r>
              <a:rPr lang="en-US" dirty="0" smtClean="0">
                <a:sym typeface="Symbol"/>
              </a:rPr>
              <a:t> </a:t>
            </a:r>
            <a:r>
              <a:rPr lang="en-US" sz="1600" dirty="0" smtClean="0"/>
              <a:t>The </a:t>
            </a:r>
            <a:r>
              <a:rPr lang="en-US" sz="1600" dirty="0"/>
              <a:t>expiration date of the agreement.</a:t>
            </a:r>
          </a:p>
          <a:p>
            <a:pPr algn="just"/>
            <a:endParaRPr lang="en-US" sz="1600" b="1" dirty="0"/>
          </a:p>
        </p:txBody>
      </p:sp>
    </p:spTree>
    <p:extLst>
      <p:ext uri="{BB962C8B-B14F-4D97-AF65-F5344CB8AC3E}">
        <p14:creationId xmlns:p14="http://schemas.microsoft.com/office/powerpoint/2010/main" val="1105249869"/>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Rectangle 1"/>
          <p:cNvSpPr/>
          <p:nvPr/>
        </p:nvSpPr>
        <p:spPr>
          <a:xfrm>
            <a:off x="609600" y="457200"/>
            <a:ext cx="8001000" cy="4185761"/>
          </a:xfrm>
          <a:prstGeom prst="rect">
            <a:avLst/>
          </a:prstGeom>
        </p:spPr>
        <p:txBody>
          <a:bodyPr wrap="square">
            <a:spAutoFit/>
          </a:bodyPr>
          <a:lstStyle/>
          <a:p>
            <a:r>
              <a:rPr lang="en-US" sz="2000" b="1" dirty="0"/>
              <a:t>Executive's Position and </a:t>
            </a:r>
            <a:r>
              <a:rPr lang="en-US" sz="2000" b="1" dirty="0" smtClean="0"/>
              <a:t>Duties</a:t>
            </a:r>
          </a:p>
          <a:p>
            <a:endParaRPr lang="en-US" sz="1400" b="1" dirty="0"/>
          </a:p>
          <a:p>
            <a:pPr marL="285750" lvl="0" indent="-285750" algn="just">
              <a:buFont typeface="Symbol"/>
              <a:buChar char="·"/>
            </a:pPr>
            <a:r>
              <a:rPr lang="en-US" sz="1600" dirty="0" smtClean="0"/>
              <a:t>The </a:t>
            </a:r>
            <a:r>
              <a:rPr lang="en-US" sz="1600" dirty="0"/>
              <a:t>executive's title</a:t>
            </a:r>
            <a:r>
              <a:rPr lang="en-US" sz="1600" dirty="0" smtClean="0"/>
              <a:t>.</a:t>
            </a:r>
          </a:p>
          <a:p>
            <a:pPr lvl="0"/>
            <a:endParaRPr lang="en-US" sz="1400" dirty="0"/>
          </a:p>
          <a:p>
            <a:pPr marL="285750" lvl="0" indent="-285750" algn="just">
              <a:buFont typeface="Symbol"/>
              <a:buChar char="·"/>
            </a:pPr>
            <a:r>
              <a:rPr lang="en-US" sz="1600" dirty="0" smtClean="0"/>
              <a:t>The </a:t>
            </a:r>
            <a:r>
              <a:rPr lang="en-US" sz="1600" dirty="0"/>
              <a:t>executive's duties</a:t>
            </a:r>
            <a:r>
              <a:rPr lang="en-US" sz="1600" dirty="0" smtClean="0"/>
              <a:t>.</a:t>
            </a:r>
          </a:p>
          <a:p>
            <a:pPr lvl="0"/>
            <a:endParaRPr lang="en-US" sz="1400" dirty="0"/>
          </a:p>
          <a:p>
            <a:pPr marL="285750" lvl="0" indent="-285750" algn="just">
              <a:buFont typeface="Symbol"/>
              <a:buChar char="·"/>
            </a:pPr>
            <a:r>
              <a:rPr lang="en-US" sz="1600" dirty="0" smtClean="0"/>
              <a:t>The </a:t>
            </a:r>
            <a:r>
              <a:rPr lang="en-US" sz="1600" dirty="0"/>
              <a:t>person (identified by position) or entity to whom the executive must report. </a:t>
            </a:r>
            <a:endParaRPr lang="en-US" sz="1600" dirty="0" smtClean="0"/>
          </a:p>
          <a:p>
            <a:pPr lvl="0"/>
            <a:endParaRPr lang="en-US" sz="1400" dirty="0"/>
          </a:p>
          <a:p>
            <a:pPr marL="285750" lvl="0" indent="-285750" algn="just">
              <a:buFont typeface="Symbol"/>
              <a:buChar char="·"/>
            </a:pPr>
            <a:r>
              <a:rPr lang="en-US" sz="1600" dirty="0" smtClean="0"/>
              <a:t>Whether </a:t>
            </a:r>
            <a:r>
              <a:rPr lang="en-US" sz="1600" dirty="0"/>
              <a:t>the executive may be expected to serve on the company's board of directors (if elected) and any of its committees</a:t>
            </a:r>
            <a:r>
              <a:rPr lang="en-US" sz="1600" dirty="0" smtClean="0"/>
              <a:t>.</a:t>
            </a:r>
          </a:p>
          <a:p>
            <a:pPr lvl="0"/>
            <a:endParaRPr lang="en-US" sz="1400" dirty="0" smtClean="0"/>
          </a:p>
          <a:p>
            <a:pPr marL="285750" lvl="0" indent="-285750" algn="just">
              <a:buFont typeface="Symbol"/>
              <a:buChar char="·"/>
            </a:pPr>
            <a:r>
              <a:rPr lang="en-US" sz="1600" dirty="0" smtClean="0"/>
              <a:t>Whether </a:t>
            </a:r>
            <a:r>
              <a:rPr lang="en-US" sz="1600" dirty="0"/>
              <a:t>the executive may be required to provide services to the employer's affiliates for no additional compensation</a:t>
            </a:r>
            <a:r>
              <a:rPr lang="en-US" sz="1600" dirty="0" smtClean="0"/>
              <a:t>.</a:t>
            </a:r>
          </a:p>
          <a:p>
            <a:pPr lvl="0"/>
            <a:endParaRPr lang="en-US" sz="1400" dirty="0"/>
          </a:p>
          <a:p>
            <a:pPr marL="285750" lvl="0" indent="-285750" algn="just">
              <a:buFont typeface="Symbol"/>
              <a:buChar char="·"/>
            </a:pPr>
            <a:r>
              <a:rPr lang="en-US" sz="1600" dirty="0" smtClean="0"/>
              <a:t>The </a:t>
            </a:r>
            <a:r>
              <a:rPr lang="en-US" sz="1600" dirty="0"/>
              <a:t>scope of any outside activities that the executive may be permitted to engage in (for example, service on boards of directors of other corporations or non-profit entities</a:t>
            </a:r>
            <a:r>
              <a:rPr lang="en-US" sz="1600" dirty="0" smtClean="0"/>
              <a:t>).</a:t>
            </a:r>
          </a:p>
          <a:p>
            <a:pPr lvl="0"/>
            <a:endParaRPr lang="en-US" dirty="0"/>
          </a:p>
        </p:txBody>
      </p:sp>
    </p:spTree>
    <p:extLst>
      <p:ext uri="{BB962C8B-B14F-4D97-AF65-F5344CB8AC3E}">
        <p14:creationId xmlns:p14="http://schemas.microsoft.com/office/powerpoint/2010/main" val="3908137253"/>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Rectangle 4"/>
          <p:cNvSpPr/>
          <p:nvPr/>
        </p:nvSpPr>
        <p:spPr>
          <a:xfrm>
            <a:off x="609600" y="304800"/>
            <a:ext cx="7696200" cy="5293757"/>
          </a:xfrm>
          <a:prstGeom prst="rect">
            <a:avLst/>
          </a:prstGeom>
        </p:spPr>
        <p:txBody>
          <a:bodyPr wrap="square">
            <a:spAutoFit/>
          </a:bodyPr>
          <a:lstStyle/>
          <a:p>
            <a:r>
              <a:rPr lang="en-US" sz="2000" b="1" dirty="0"/>
              <a:t>Compensation and </a:t>
            </a:r>
            <a:r>
              <a:rPr lang="en-US" sz="2000" b="1" dirty="0" smtClean="0"/>
              <a:t>Benefits</a:t>
            </a:r>
          </a:p>
          <a:p>
            <a:endParaRPr lang="en-US" sz="1400" b="1" dirty="0"/>
          </a:p>
          <a:p>
            <a:pPr algn="just"/>
            <a:r>
              <a:rPr lang="en-US" sz="1600" dirty="0"/>
              <a:t>Determine the executive's starting annual rate of base salary and whether it will be subject to automatic or discretionary increases or adjustments each year</a:t>
            </a:r>
            <a:r>
              <a:rPr lang="en-US" sz="1600" dirty="0" smtClean="0"/>
              <a:t>.</a:t>
            </a:r>
          </a:p>
          <a:p>
            <a:endParaRPr lang="en-US" sz="1400" dirty="0"/>
          </a:p>
          <a:p>
            <a:pPr algn="just"/>
            <a:r>
              <a:rPr lang="en-US" sz="1600" dirty="0"/>
              <a:t>Decide whether the agreement should include</a:t>
            </a:r>
            <a:r>
              <a:rPr lang="en-US" sz="1600" dirty="0" smtClean="0"/>
              <a:t>:</a:t>
            </a:r>
          </a:p>
          <a:p>
            <a:endParaRPr lang="en-US" sz="1400" dirty="0"/>
          </a:p>
          <a:p>
            <a:pPr marL="285750" lvl="0" indent="-285750" algn="just">
              <a:buFont typeface="Symbol"/>
              <a:buChar char="·"/>
            </a:pPr>
            <a:r>
              <a:rPr lang="en-US" sz="1600" dirty="0" smtClean="0"/>
              <a:t>The </a:t>
            </a:r>
            <a:r>
              <a:rPr lang="en-US" sz="1600" dirty="0"/>
              <a:t>way the executive's bonus will be earned, including</a:t>
            </a:r>
            <a:r>
              <a:rPr lang="en-US" sz="1600" dirty="0" smtClean="0"/>
              <a:t>:</a:t>
            </a:r>
          </a:p>
          <a:p>
            <a:pPr lvl="0" algn="just"/>
            <a:r>
              <a:rPr lang="en-US" sz="1600" dirty="0" smtClean="0"/>
              <a:t> </a:t>
            </a:r>
            <a:endParaRPr lang="en-US" sz="1400" dirty="0"/>
          </a:p>
          <a:p>
            <a:pPr lvl="1" algn="just"/>
            <a:r>
              <a:rPr lang="en-US" dirty="0"/>
              <a:t>◦ </a:t>
            </a:r>
            <a:r>
              <a:rPr lang="en-US" sz="1600" dirty="0" smtClean="0"/>
              <a:t>whether </a:t>
            </a:r>
            <a:r>
              <a:rPr lang="en-US" sz="1600" dirty="0"/>
              <a:t>the bonus is earned annually or over some other time period</a:t>
            </a:r>
            <a:r>
              <a:rPr lang="en-US" sz="1600" dirty="0" smtClean="0"/>
              <a:t>;</a:t>
            </a:r>
          </a:p>
          <a:p>
            <a:pPr lvl="1"/>
            <a:endParaRPr lang="en-US" sz="1400" dirty="0"/>
          </a:p>
          <a:p>
            <a:pPr lvl="1" algn="just"/>
            <a:r>
              <a:rPr lang="en-US" dirty="0"/>
              <a:t>◦ </a:t>
            </a:r>
            <a:r>
              <a:rPr lang="en-US" sz="1600" dirty="0" smtClean="0"/>
              <a:t>whether </a:t>
            </a:r>
            <a:r>
              <a:rPr lang="en-US" sz="1600" dirty="0"/>
              <a:t>the bonus is discretionary, guaranteed or performance-based</a:t>
            </a:r>
            <a:r>
              <a:rPr lang="en-US" sz="1600" dirty="0" smtClean="0"/>
              <a:t>;</a:t>
            </a:r>
          </a:p>
          <a:p>
            <a:pPr lvl="1"/>
            <a:r>
              <a:rPr lang="en-US" sz="1600" dirty="0" smtClean="0"/>
              <a:t> </a:t>
            </a:r>
          </a:p>
          <a:p>
            <a:pPr lvl="1" algn="just"/>
            <a:r>
              <a:rPr lang="en-US" dirty="0" smtClean="0"/>
              <a:t>◦</a:t>
            </a:r>
            <a:r>
              <a:rPr lang="en-US" sz="1600" dirty="0" smtClean="0"/>
              <a:t> provisions </a:t>
            </a:r>
            <a:r>
              <a:rPr lang="en-US" sz="1600" dirty="0"/>
              <a:t>consistent with the requirements for performance-based compensation under </a:t>
            </a:r>
            <a:r>
              <a:rPr lang="en-US" sz="1600" i="1" dirty="0"/>
              <a:t>Section 162(m)</a:t>
            </a:r>
            <a:r>
              <a:rPr lang="en-US" sz="1600" dirty="0"/>
              <a:t> of the </a:t>
            </a:r>
            <a:r>
              <a:rPr lang="en-US" sz="1600" b="1" i="1" dirty="0"/>
              <a:t>Internal Revenue Code </a:t>
            </a:r>
            <a:r>
              <a:rPr lang="en-US" sz="1600" b="1" i="1" dirty="0" smtClean="0"/>
              <a:t>;</a:t>
            </a:r>
            <a:r>
              <a:rPr lang="en-US" sz="1600" dirty="0" smtClean="0"/>
              <a:t> and</a:t>
            </a:r>
          </a:p>
          <a:p>
            <a:pPr lvl="1"/>
            <a:endParaRPr lang="en-US" sz="1600" dirty="0"/>
          </a:p>
          <a:p>
            <a:pPr lvl="1" algn="just"/>
            <a:r>
              <a:rPr lang="en-US" dirty="0" smtClean="0"/>
              <a:t>◦</a:t>
            </a:r>
            <a:r>
              <a:rPr lang="en-US" sz="1400" dirty="0" smtClean="0"/>
              <a:t> </a:t>
            </a:r>
            <a:r>
              <a:rPr lang="en-US" sz="1600" dirty="0" smtClean="0"/>
              <a:t>amounts </a:t>
            </a:r>
            <a:r>
              <a:rPr lang="en-US" sz="1600" dirty="0"/>
              <a:t>for a target bonus, threshold bonus, maximum bonus or guaranteed bonus.</a:t>
            </a:r>
          </a:p>
          <a:p>
            <a:pPr lvl="1"/>
            <a:endParaRPr lang="en-US" sz="1600" dirty="0" smtClean="0"/>
          </a:p>
          <a:p>
            <a:pPr lvl="1"/>
            <a:endParaRPr lang="en-US" sz="1600" dirty="0"/>
          </a:p>
          <a:p>
            <a:pPr lvl="1"/>
            <a:endParaRPr lang="en-US" sz="1400" dirty="0"/>
          </a:p>
        </p:txBody>
      </p:sp>
    </p:spTree>
    <p:extLst>
      <p:ext uri="{BB962C8B-B14F-4D97-AF65-F5344CB8AC3E}">
        <p14:creationId xmlns:p14="http://schemas.microsoft.com/office/powerpoint/2010/main" val="440084092"/>
      </p:ext>
    </p:extLst>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Rectangle 1"/>
          <p:cNvSpPr/>
          <p:nvPr/>
        </p:nvSpPr>
        <p:spPr>
          <a:xfrm>
            <a:off x="457200" y="457200"/>
            <a:ext cx="8077200" cy="4062651"/>
          </a:xfrm>
          <a:prstGeom prst="rect">
            <a:avLst/>
          </a:prstGeom>
        </p:spPr>
        <p:txBody>
          <a:bodyPr wrap="square">
            <a:spAutoFit/>
          </a:bodyPr>
          <a:lstStyle/>
          <a:p>
            <a:pPr lvl="0" algn="just"/>
            <a:r>
              <a:rPr lang="en-US" dirty="0">
                <a:sym typeface="Symbol"/>
              </a:rPr>
              <a:t> </a:t>
            </a:r>
            <a:r>
              <a:rPr lang="en-US" sz="1600" dirty="0" smtClean="0"/>
              <a:t>A </a:t>
            </a:r>
            <a:r>
              <a:rPr lang="en-US" sz="1600" dirty="0"/>
              <a:t>signing bonus, including:</a:t>
            </a:r>
          </a:p>
          <a:p>
            <a:pPr lvl="1" algn="just"/>
            <a:r>
              <a:rPr lang="en-US" dirty="0"/>
              <a:t>◦ </a:t>
            </a:r>
            <a:r>
              <a:rPr lang="en-US" sz="1600" dirty="0" smtClean="0"/>
              <a:t>the </a:t>
            </a:r>
            <a:r>
              <a:rPr lang="en-US" sz="1600" dirty="0"/>
              <a:t>amount;</a:t>
            </a:r>
          </a:p>
          <a:p>
            <a:pPr lvl="1" algn="just"/>
            <a:r>
              <a:rPr lang="en-US" dirty="0"/>
              <a:t>◦ </a:t>
            </a:r>
            <a:r>
              <a:rPr lang="en-US" sz="1600" dirty="0" smtClean="0"/>
              <a:t>the </a:t>
            </a:r>
            <a:r>
              <a:rPr lang="en-US" sz="1600" dirty="0"/>
              <a:t>payment date; </a:t>
            </a:r>
          </a:p>
          <a:p>
            <a:pPr lvl="1" algn="just"/>
            <a:r>
              <a:rPr lang="en-US" dirty="0"/>
              <a:t>◦ </a:t>
            </a:r>
            <a:r>
              <a:rPr lang="en-US" sz="1600" dirty="0" smtClean="0"/>
              <a:t>any </a:t>
            </a:r>
            <a:r>
              <a:rPr lang="en-US" sz="1600" dirty="0"/>
              <a:t>applicable vesting periods; and</a:t>
            </a:r>
          </a:p>
          <a:p>
            <a:pPr lvl="1" algn="just"/>
            <a:r>
              <a:rPr lang="en-US" dirty="0"/>
              <a:t>◦ </a:t>
            </a:r>
            <a:r>
              <a:rPr lang="en-US" sz="1600" dirty="0" smtClean="0"/>
              <a:t>any </a:t>
            </a:r>
            <a:r>
              <a:rPr lang="en-US" sz="1600" dirty="0"/>
              <a:t>circumstances under which the executive must repay the signing bonus</a:t>
            </a:r>
            <a:r>
              <a:rPr lang="en-US" sz="1600" dirty="0" smtClean="0"/>
              <a:t>.</a:t>
            </a:r>
          </a:p>
          <a:p>
            <a:pPr lvl="1"/>
            <a:endParaRPr lang="en-US" sz="1400" dirty="0"/>
          </a:p>
          <a:p>
            <a:pPr marL="285750" lvl="0" indent="-285750" algn="just">
              <a:buFont typeface="Symbol"/>
              <a:buChar char="·"/>
            </a:pPr>
            <a:r>
              <a:rPr lang="en-US" sz="1600" dirty="0" smtClean="0"/>
              <a:t>Equity </a:t>
            </a:r>
            <a:r>
              <a:rPr lang="en-US" sz="1600" dirty="0"/>
              <a:t>awards and specific terms and conditions for the equity awards granted under the agreement</a:t>
            </a:r>
            <a:r>
              <a:rPr lang="en-US" sz="1600" dirty="0" smtClean="0"/>
              <a:t>.</a:t>
            </a:r>
          </a:p>
          <a:p>
            <a:pPr lvl="0"/>
            <a:endParaRPr lang="en-US" sz="1400" dirty="0"/>
          </a:p>
          <a:p>
            <a:pPr marL="285750" lvl="0" indent="-285750" algn="just">
              <a:buFont typeface="Symbol"/>
              <a:buChar char="·"/>
            </a:pPr>
            <a:r>
              <a:rPr lang="en-US" sz="1600" dirty="0" smtClean="0"/>
              <a:t>Any </a:t>
            </a:r>
            <a:r>
              <a:rPr lang="en-US" sz="1600" dirty="0"/>
              <a:t>perquisites (or perks) or employee benefits</a:t>
            </a:r>
            <a:r>
              <a:rPr lang="en-US" sz="1600" dirty="0" smtClean="0"/>
              <a:t>.</a:t>
            </a:r>
          </a:p>
          <a:p>
            <a:pPr lvl="0"/>
            <a:endParaRPr lang="en-US" sz="1400" dirty="0"/>
          </a:p>
          <a:p>
            <a:pPr marL="285750" lvl="0" indent="-285750" algn="just">
              <a:buFont typeface="Symbol"/>
              <a:buChar char="·"/>
            </a:pPr>
            <a:r>
              <a:rPr lang="en-US" sz="1600" dirty="0" smtClean="0"/>
              <a:t>Reimbursement </a:t>
            </a:r>
            <a:r>
              <a:rPr lang="en-US" sz="1600" dirty="0"/>
              <a:t>for legal fees the executive incurs in negotiating the employment agreement</a:t>
            </a:r>
            <a:r>
              <a:rPr lang="en-US" sz="1600" dirty="0" smtClean="0"/>
              <a:t>.</a:t>
            </a:r>
          </a:p>
          <a:p>
            <a:pPr lvl="0"/>
            <a:endParaRPr lang="en-US" sz="1400" dirty="0"/>
          </a:p>
          <a:p>
            <a:pPr marL="285750" lvl="0" indent="-285750">
              <a:buFont typeface="Symbol"/>
              <a:buChar char="·"/>
            </a:pPr>
            <a:r>
              <a:rPr lang="en-US" sz="1600" dirty="0" smtClean="0"/>
              <a:t>Indemnification</a:t>
            </a:r>
            <a:r>
              <a:rPr lang="en-US" sz="1600" dirty="0"/>
              <a:t>, including coverage by directors' and officers' liability insurance</a:t>
            </a:r>
            <a:r>
              <a:rPr lang="en-US" sz="1600" dirty="0" smtClean="0"/>
              <a:t>.</a:t>
            </a:r>
          </a:p>
          <a:p>
            <a:pPr lvl="0"/>
            <a:endParaRPr lang="en-US" sz="1400" dirty="0"/>
          </a:p>
        </p:txBody>
      </p:sp>
    </p:spTree>
    <p:extLst>
      <p:ext uri="{BB962C8B-B14F-4D97-AF65-F5344CB8AC3E}">
        <p14:creationId xmlns:p14="http://schemas.microsoft.com/office/powerpoint/2010/main" val="720458377"/>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Rectangle 2"/>
          <p:cNvSpPr/>
          <p:nvPr/>
        </p:nvSpPr>
        <p:spPr>
          <a:xfrm>
            <a:off x="685800" y="304800"/>
            <a:ext cx="8001000" cy="6278642"/>
          </a:xfrm>
          <a:prstGeom prst="rect">
            <a:avLst/>
          </a:prstGeom>
        </p:spPr>
        <p:txBody>
          <a:bodyPr wrap="square">
            <a:spAutoFit/>
          </a:bodyPr>
          <a:lstStyle/>
          <a:p>
            <a:r>
              <a:rPr lang="en-US" sz="2000" b="1" dirty="0"/>
              <a:t>Payments and Benefits on Termination of </a:t>
            </a:r>
            <a:r>
              <a:rPr lang="en-US" sz="2000" b="1" dirty="0" smtClean="0"/>
              <a:t>Employment</a:t>
            </a:r>
          </a:p>
          <a:p>
            <a:endParaRPr lang="en-US" sz="1400" b="1" dirty="0"/>
          </a:p>
          <a:p>
            <a:r>
              <a:rPr lang="en-US" sz="1600" dirty="0"/>
              <a:t>Consider the type and amount of severance or other termination benefits the employer intends to offer the executive on each termination event. </a:t>
            </a:r>
            <a:endParaRPr lang="en-US" sz="1600" dirty="0" smtClean="0"/>
          </a:p>
          <a:p>
            <a:endParaRPr lang="en-US" sz="1400" dirty="0"/>
          </a:p>
          <a:p>
            <a:r>
              <a:rPr lang="en-US" sz="2000" b="1" dirty="0"/>
              <a:t>Potential Termination </a:t>
            </a:r>
            <a:r>
              <a:rPr lang="en-US" sz="2000" b="1" dirty="0" smtClean="0"/>
              <a:t>Events</a:t>
            </a:r>
          </a:p>
          <a:p>
            <a:endParaRPr lang="en-US" sz="1400" b="1" dirty="0"/>
          </a:p>
          <a:p>
            <a:r>
              <a:rPr lang="en-US" sz="1600" dirty="0"/>
              <a:t>Termination of employment</a:t>
            </a:r>
            <a:r>
              <a:rPr lang="en-US" sz="1600" dirty="0" smtClean="0"/>
              <a:t>:</a:t>
            </a:r>
          </a:p>
          <a:p>
            <a:pPr marL="285750" lvl="0" indent="-285750">
              <a:buFont typeface="Symbol"/>
              <a:buChar char="·"/>
            </a:pPr>
            <a:r>
              <a:rPr lang="en-US" sz="1600" dirty="0" smtClean="0"/>
              <a:t>On </a:t>
            </a:r>
            <a:r>
              <a:rPr lang="en-US" sz="1600" dirty="0"/>
              <a:t>the executive's death. </a:t>
            </a:r>
            <a:endParaRPr lang="en-US" sz="1600" dirty="0" smtClean="0"/>
          </a:p>
          <a:p>
            <a:pPr lvl="0"/>
            <a:endParaRPr lang="en-US" sz="1400" dirty="0"/>
          </a:p>
          <a:p>
            <a:pPr marL="285750" lvl="0" indent="-285750">
              <a:buFont typeface="Symbol"/>
              <a:buChar char="·"/>
            </a:pPr>
            <a:r>
              <a:rPr lang="en-US" sz="1600" dirty="0" smtClean="0"/>
              <a:t>On </a:t>
            </a:r>
            <a:r>
              <a:rPr lang="en-US" sz="1600" dirty="0"/>
              <a:t>the executive's disability</a:t>
            </a:r>
            <a:r>
              <a:rPr lang="en-US" sz="1600" dirty="0" smtClean="0"/>
              <a:t>.</a:t>
            </a:r>
          </a:p>
          <a:p>
            <a:pPr lvl="0"/>
            <a:endParaRPr lang="en-US" sz="1400" dirty="0"/>
          </a:p>
          <a:p>
            <a:pPr marL="285750" lvl="0" indent="-285750">
              <a:buFont typeface="Symbol"/>
              <a:buChar char="·"/>
            </a:pPr>
            <a:r>
              <a:rPr lang="en-US" sz="1600" dirty="0" smtClean="0"/>
              <a:t>By </a:t>
            </a:r>
            <a:r>
              <a:rPr lang="en-US" sz="1600" dirty="0"/>
              <a:t>the employer with or without cause</a:t>
            </a:r>
            <a:r>
              <a:rPr lang="en-US" sz="1600" dirty="0" smtClean="0"/>
              <a:t>.</a:t>
            </a:r>
          </a:p>
          <a:p>
            <a:pPr lvl="0"/>
            <a:endParaRPr lang="en-US" sz="1400" dirty="0"/>
          </a:p>
          <a:p>
            <a:pPr marL="285750" lvl="0" indent="-285750">
              <a:buFont typeface="Symbol"/>
              <a:buChar char="·"/>
            </a:pPr>
            <a:r>
              <a:rPr lang="en-US" sz="1600" dirty="0" smtClean="0"/>
              <a:t>By </a:t>
            </a:r>
            <a:r>
              <a:rPr lang="en-US" sz="1600" dirty="0"/>
              <a:t>the executive for good reason or in the absence of good reason</a:t>
            </a:r>
            <a:r>
              <a:rPr lang="en-US" sz="1600" dirty="0" smtClean="0"/>
              <a:t>.</a:t>
            </a:r>
          </a:p>
          <a:p>
            <a:pPr lvl="0"/>
            <a:endParaRPr lang="en-US" sz="1400" dirty="0"/>
          </a:p>
          <a:p>
            <a:pPr marL="285750" lvl="0" indent="-285750">
              <a:buFont typeface="Symbol"/>
              <a:buChar char="·"/>
            </a:pPr>
            <a:r>
              <a:rPr lang="en-US" sz="1600" dirty="0" smtClean="0"/>
              <a:t>Because </a:t>
            </a:r>
            <a:r>
              <a:rPr lang="en-US" sz="1600" dirty="0"/>
              <a:t>the employer or the executive does not renew the agreement</a:t>
            </a:r>
            <a:r>
              <a:rPr lang="en-US" sz="1600" dirty="0" smtClean="0"/>
              <a:t>.</a:t>
            </a:r>
          </a:p>
          <a:p>
            <a:pPr lvl="0"/>
            <a:endParaRPr lang="en-US" sz="1400" dirty="0"/>
          </a:p>
          <a:p>
            <a:r>
              <a:rPr lang="en-US" sz="1600" dirty="0" smtClean="0"/>
              <a:t>Depending on which events trigger the employer’s severance obligations, also consider how to define:</a:t>
            </a:r>
          </a:p>
          <a:p>
            <a:pPr marL="285750" lvl="0" indent="-285750">
              <a:buFont typeface="Symbol"/>
              <a:buChar char="·"/>
            </a:pPr>
            <a:r>
              <a:rPr lang="en-US" sz="1600" dirty="0" smtClean="0"/>
              <a:t>Cause.</a:t>
            </a:r>
            <a:endParaRPr lang="en-US" sz="1400" dirty="0"/>
          </a:p>
          <a:p>
            <a:pPr marL="285750" lvl="0" indent="-285750">
              <a:buFont typeface="Symbol"/>
              <a:buChar char="·"/>
            </a:pPr>
            <a:r>
              <a:rPr lang="en-US" sz="1600" dirty="0" smtClean="0"/>
              <a:t>Disability.</a:t>
            </a:r>
            <a:endParaRPr lang="en-US" sz="1400" dirty="0"/>
          </a:p>
          <a:p>
            <a:pPr marL="285750" lvl="0" indent="-285750">
              <a:buFont typeface="Symbol"/>
              <a:buChar char="·"/>
            </a:pPr>
            <a:r>
              <a:rPr lang="en-US" sz="1600" dirty="0" smtClean="0"/>
              <a:t>Good </a:t>
            </a:r>
            <a:r>
              <a:rPr lang="en-US" sz="1600" dirty="0"/>
              <a:t>reason</a:t>
            </a:r>
            <a:r>
              <a:rPr lang="en-US" sz="1600" dirty="0" smtClean="0"/>
              <a:t>.</a:t>
            </a:r>
          </a:p>
          <a:p>
            <a:pPr lvl="0"/>
            <a:endParaRPr lang="en-US" sz="1400" dirty="0"/>
          </a:p>
          <a:p>
            <a:endParaRPr lang="en-US" sz="1400" dirty="0"/>
          </a:p>
        </p:txBody>
      </p:sp>
    </p:spTree>
    <p:extLst>
      <p:ext uri="{BB962C8B-B14F-4D97-AF65-F5344CB8AC3E}">
        <p14:creationId xmlns:p14="http://schemas.microsoft.com/office/powerpoint/2010/main" val="2315222141"/>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Rectangle 1"/>
          <p:cNvSpPr/>
          <p:nvPr/>
        </p:nvSpPr>
        <p:spPr>
          <a:xfrm>
            <a:off x="457200" y="304800"/>
            <a:ext cx="8077200" cy="6740307"/>
          </a:xfrm>
          <a:prstGeom prst="rect">
            <a:avLst/>
          </a:prstGeom>
        </p:spPr>
        <p:txBody>
          <a:bodyPr wrap="square">
            <a:spAutoFit/>
          </a:bodyPr>
          <a:lstStyle/>
          <a:p>
            <a:pPr algn="just"/>
            <a:r>
              <a:rPr lang="en-US" sz="2000" b="1" dirty="0"/>
              <a:t>Restrictive </a:t>
            </a:r>
            <a:r>
              <a:rPr lang="en-US" sz="2000" b="1" dirty="0" smtClean="0"/>
              <a:t>Covenants</a:t>
            </a:r>
          </a:p>
          <a:p>
            <a:endParaRPr lang="en-US" sz="1400" b="1" dirty="0"/>
          </a:p>
          <a:p>
            <a:pPr marL="285750" lvl="0" indent="-285750" algn="just">
              <a:buFont typeface="Symbol"/>
              <a:buChar char="·"/>
            </a:pPr>
            <a:r>
              <a:rPr lang="en-US" sz="1600" dirty="0" smtClean="0"/>
              <a:t>Consider </a:t>
            </a:r>
            <a:r>
              <a:rPr lang="en-US" sz="1600" dirty="0"/>
              <a:t>the duration and scope of the</a:t>
            </a:r>
            <a:r>
              <a:rPr lang="en-US" sz="1600" dirty="0" smtClean="0"/>
              <a:t>:</a:t>
            </a:r>
          </a:p>
          <a:p>
            <a:pPr lvl="1" algn="just"/>
            <a:r>
              <a:rPr lang="en-US" dirty="0" smtClean="0"/>
              <a:t>◦ </a:t>
            </a:r>
            <a:r>
              <a:rPr lang="en-US" sz="1600" dirty="0" smtClean="0"/>
              <a:t>non-compete;</a:t>
            </a:r>
          </a:p>
          <a:p>
            <a:pPr lvl="1" algn="just"/>
            <a:r>
              <a:rPr lang="en-US" dirty="0"/>
              <a:t>◦ </a:t>
            </a:r>
            <a:r>
              <a:rPr lang="en-US" sz="1600" dirty="0" smtClean="0"/>
              <a:t>non-solicitation </a:t>
            </a:r>
            <a:r>
              <a:rPr lang="en-US" sz="1600" dirty="0"/>
              <a:t>of employees restriction; and</a:t>
            </a:r>
          </a:p>
          <a:p>
            <a:pPr lvl="1" algn="just"/>
            <a:r>
              <a:rPr lang="en-US" dirty="0"/>
              <a:t>◦ </a:t>
            </a:r>
            <a:r>
              <a:rPr lang="en-US" sz="1600" dirty="0" smtClean="0"/>
              <a:t>non-solicitation </a:t>
            </a:r>
            <a:r>
              <a:rPr lang="en-US" sz="1600" dirty="0"/>
              <a:t>of customers or clients restriction</a:t>
            </a:r>
            <a:r>
              <a:rPr lang="en-US" sz="1600" dirty="0" smtClean="0"/>
              <a:t>.</a:t>
            </a:r>
          </a:p>
          <a:p>
            <a:pPr lvl="1"/>
            <a:endParaRPr lang="en-US" sz="1400" dirty="0"/>
          </a:p>
          <a:p>
            <a:pPr marL="285750" lvl="0" indent="-285750" algn="just">
              <a:buFont typeface="Symbol"/>
              <a:buChar char="·"/>
            </a:pPr>
            <a:r>
              <a:rPr lang="en-US" sz="1600" dirty="0" smtClean="0"/>
              <a:t>Specify </a:t>
            </a:r>
            <a:r>
              <a:rPr lang="en-US" sz="1600" dirty="0"/>
              <a:t>confidentiality requirements and intellectual property rights</a:t>
            </a:r>
            <a:r>
              <a:rPr lang="en-US" sz="1600" dirty="0" smtClean="0"/>
              <a:t>.</a:t>
            </a:r>
          </a:p>
          <a:p>
            <a:pPr lvl="0"/>
            <a:endParaRPr lang="en-US" sz="1400" dirty="0"/>
          </a:p>
          <a:p>
            <a:pPr marL="285750" lvl="0" indent="-285750" algn="just">
              <a:buFont typeface="Symbol"/>
              <a:buChar char="·"/>
            </a:pPr>
            <a:r>
              <a:rPr lang="en-US" sz="1600" dirty="0" smtClean="0"/>
              <a:t>Consider </a:t>
            </a:r>
            <a:r>
              <a:rPr lang="en-US" sz="1600" dirty="0"/>
              <a:t>whether any non-disparagement restriction should apply to</a:t>
            </a:r>
            <a:r>
              <a:rPr lang="en-US" sz="1600" dirty="0" smtClean="0"/>
              <a:t>:</a:t>
            </a:r>
          </a:p>
          <a:p>
            <a:pPr lvl="1" algn="just"/>
            <a:r>
              <a:rPr lang="en-US" dirty="0" smtClean="0"/>
              <a:t>◦ </a:t>
            </a:r>
            <a:r>
              <a:rPr lang="en-US" sz="1600" dirty="0" smtClean="0"/>
              <a:t>the </a:t>
            </a:r>
            <a:r>
              <a:rPr lang="en-US" sz="1600" dirty="0"/>
              <a:t>executive only; or</a:t>
            </a:r>
          </a:p>
          <a:p>
            <a:pPr lvl="1" algn="just"/>
            <a:r>
              <a:rPr lang="en-US" dirty="0" smtClean="0"/>
              <a:t>◦ </a:t>
            </a:r>
            <a:r>
              <a:rPr lang="en-US" sz="1600" dirty="0" smtClean="0"/>
              <a:t>the </a:t>
            </a:r>
            <a:r>
              <a:rPr lang="en-US" sz="1600" dirty="0"/>
              <a:t>executive and the employer</a:t>
            </a:r>
            <a:r>
              <a:rPr lang="en-US" sz="1600" dirty="0" smtClean="0"/>
              <a:t>.</a:t>
            </a:r>
          </a:p>
          <a:p>
            <a:pPr lvl="1"/>
            <a:endParaRPr lang="en-US" sz="1600" dirty="0"/>
          </a:p>
          <a:p>
            <a:pPr marL="285750" indent="-285750" algn="just">
              <a:buFont typeface="Symbol"/>
              <a:buChar char="·"/>
            </a:pPr>
            <a:r>
              <a:rPr lang="en-US" sz="1600" dirty="0" smtClean="0"/>
              <a:t>Determine </a:t>
            </a:r>
            <a:r>
              <a:rPr lang="en-US" sz="1600" dirty="0"/>
              <a:t>which state law should govern the agreement and whether the desired duration and scope for each restriction are enforceable under applicable state law</a:t>
            </a:r>
            <a:r>
              <a:rPr lang="en-US" sz="1600" dirty="0" smtClean="0"/>
              <a:t>.</a:t>
            </a:r>
          </a:p>
          <a:p>
            <a:endParaRPr lang="en-US" sz="1400" dirty="0"/>
          </a:p>
          <a:p>
            <a:r>
              <a:rPr lang="en-US" sz="2000" b="1" dirty="0"/>
              <a:t>Enforcement </a:t>
            </a:r>
            <a:endParaRPr lang="en-US" sz="2000" b="1" dirty="0" smtClean="0"/>
          </a:p>
          <a:p>
            <a:endParaRPr lang="en-US" sz="1400" b="1" dirty="0"/>
          </a:p>
          <a:p>
            <a:pPr marL="285750" lvl="0" indent="-285750">
              <a:buFont typeface="Symbol"/>
              <a:buChar char="·"/>
            </a:pPr>
            <a:r>
              <a:rPr lang="en-US" sz="1600" dirty="0" smtClean="0"/>
              <a:t>Determine </a:t>
            </a:r>
            <a:r>
              <a:rPr lang="en-US" sz="1600" dirty="0"/>
              <a:t>whether any disputes arising under the agreement should be settled by </a:t>
            </a:r>
            <a:r>
              <a:rPr lang="en-US" sz="1600" b="1" i="1" dirty="0" smtClean="0"/>
              <a:t>arbitration</a:t>
            </a:r>
            <a:r>
              <a:rPr lang="en-US" sz="1600" b="1" i="1" dirty="0" smtClean="0"/>
              <a:t>.</a:t>
            </a:r>
          </a:p>
          <a:p>
            <a:pPr lvl="0"/>
            <a:r>
              <a:rPr lang="en-US" sz="1400" dirty="0" smtClean="0"/>
              <a:t> </a:t>
            </a:r>
            <a:endParaRPr lang="en-US" sz="1400" dirty="0"/>
          </a:p>
          <a:p>
            <a:pPr marL="285750" lvl="0" indent="-285750" algn="just">
              <a:buFont typeface="Symbol"/>
              <a:buChar char="·"/>
            </a:pPr>
            <a:r>
              <a:rPr lang="en-US" sz="1600" dirty="0" smtClean="0"/>
              <a:t>Consider </a:t>
            </a:r>
            <a:r>
              <a:rPr lang="en-US" sz="1600" dirty="0"/>
              <a:t>whether to provide the executive with reimbursement for legal fees incurred in any actions enforcing the agreement, including any internal requirements the executive must satisfy to receive reimbursement</a:t>
            </a:r>
            <a:r>
              <a:rPr lang="en-US" sz="1600" dirty="0" smtClean="0"/>
              <a:t>.</a:t>
            </a:r>
          </a:p>
          <a:p>
            <a:pPr lvl="0"/>
            <a:endParaRPr lang="en-US" sz="1400" dirty="0"/>
          </a:p>
          <a:p>
            <a:pPr lvl="0"/>
            <a:endParaRPr lang="en-US" sz="1400" dirty="0" smtClean="0"/>
          </a:p>
          <a:p>
            <a:pPr lvl="0"/>
            <a:endParaRPr lang="en-US" sz="1400" dirty="0"/>
          </a:p>
        </p:txBody>
      </p:sp>
    </p:spTree>
    <p:extLst>
      <p:ext uri="{BB962C8B-B14F-4D97-AF65-F5344CB8AC3E}">
        <p14:creationId xmlns:p14="http://schemas.microsoft.com/office/powerpoint/2010/main" val="1745948794"/>
      </p:ext>
    </p:extLst>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Rectangle 1"/>
          <p:cNvSpPr/>
          <p:nvPr/>
        </p:nvSpPr>
        <p:spPr>
          <a:xfrm>
            <a:off x="609600" y="533400"/>
            <a:ext cx="7924800" cy="4924425"/>
          </a:xfrm>
          <a:prstGeom prst="rect">
            <a:avLst/>
          </a:prstGeom>
        </p:spPr>
        <p:txBody>
          <a:bodyPr wrap="square">
            <a:spAutoFit/>
          </a:bodyPr>
          <a:lstStyle/>
          <a:p>
            <a:r>
              <a:rPr lang="en-US" sz="2000" b="1" dirty="0"/>
              <a:t>Design </a:t>
            </a:r>
            <a:r>
              <a:rPr lang="en-US" sz="2000" b="1" dirty="0" smtClean="0"/>
              <a:t>Considerations</a:t>
            </a:r>
          </a:p>
          <a:p>
            <a:endParaRPr lang="en-US" sz="1400" b="1" dirty="0"/>
          </a:p>
          <a:p>
            <a:pPr marL="285750" lvl="0" indent="-285750" algn="just">
              <a:buFont typeface="Symbol"/>
              <a:buChar char="·"/>
            </a:pPr>
            <a:r>
              <a:rPr lang="en-US" sz="1600" dirty="0" smtClean="0"/>
              <a:t>Confirm </a:t>
            </a:r>
            <a:r>
              <a:rPr lang="en-US" sz="1600" dirty="0"/>
              <a:t>that all compensation arrangements are structured to comply with or be excluded from the requirements of </a:t>
            </a:r>
            <a:r>
              <a:rPr lang="en-US" sz="1600" b="1" i="1" dirty="0"/>
              <a:t>Section 409A </a:t>
            </a:r>
            <a:r>
              <a:rPr lang="en-US" sz="1600" dirty="0" smtClean="0"/>
              <a:t>.</a:t>
            </a:r>
          </a:p>
          <a:p>
            <a:pPr lvl="0" algn="just"/>
            <a:endParaRPr lang="en-US" sz="1600" dirty="0" smtClean="0"/>
          </a:p>
          <a:p>
            <a:pPr marL="285750" indent="-285750" algn="just">
              <a:buFont typeface="Symbol"/>
              <a:buChar char="·"/>
            </a:pPr>
            <a:r>
              <a:rPr lang="en-US" sz="1600" dirty="0" smtClean="0"/>
              <a:t>Consider </a:t>
            </a:r>
            <a:r>
              <a:rPr lang="en-US" sz="1600" dirty="0"/>
              <a:t>whether the terms of the agreement are structured to maximize the employer's ability to deduct compensation expenses under IRC </a:t>
            </a:r>
            <a:r>
              <a:rPr lang="en-US" sz="1600" i="1" dirty="0"/>
              <a:t>Section 162(m)</a:t>
            </a:r>
            <a:r>
              <a:rPr lang="en-US" sz="1600" dirty="0"/>
              <a:t>. </a:t>
            </a:r>
            <a:endParaRPr lang="en-US" sz="1600" dirty="0" smtClean="0"/>
          </a:p>
          <a:p>
            <a:pPr algn="just"/>
            <a:endParaRPr lang="en-US" sz="1600" dirty="0" smtClean="0"/>
          </a:p>
          <a:p>
            <a:pPr marL="285750" lvl="0" indent="-285750" algn="just">
              <a:buFont typeface="Symbol"/>
              <a:buChar char="·"/>
            </a:pPr>
            <a:r>
              <a:rPr lang="en-US" sz="1600" dirty="0" smtClean="0"/>
              <a:t>Consider </a:t>
            </a:r>
            <a:r>
              <a:rPr lang="en-US" sz="1600" dirty="0"/>
              <a:t>whether to include a clawback provision. If so, also consider</a:t>
            </a:r>
            <a:r>
              <a:rPr lang="en-US" sz="1600" dirty="0" smtClean="0"/>
              <a:t>:</a:t>
            </a:r>
          </a:p>
          <a:p>
            <a:pPr lvl="1" algn="just"/>
            <a:r>
              <a:rPr lang="en-US" dirty="0" smtClean="0"/>
              <a:t>◦ </a:t>
            </a:r>
            <a:r>
              <a:rPr lang="en-US" sz="1600" dirty="0" smtClean="0"/>
              <a:t>the </a:t>
            </a:r>
            <a:r>
              <a:rPr lang="en-US" sz="1600" dirty="0"/>
              <a:t>types of compensation subject to the clawback provision; and</a:t>
            </a:r>
          </a:p>
          <a:p>
            <a:pPr lvl="1" algn="just"/>
            <a:r>
              <a:rPr lang="en-US" dirty="0"/>
              <a:t>◦ </a:t>
            </a:r>
            <a:r>
              <a:rPr lang="en-US" sz="1600" dirty="0" smtClean="0"/>
              <a:t>the </a:t>
            </a:r>
            <a:r>
              <a:rPr lang="en-US" sz="1600" dirty="0"/>
              <a:t>circumstances under which the clawback provision applies</a:t>
            </a:r>
            <a:r>
              <a:rPr lang="en-US" sz="1600" dirty="0" smtClean="0"/>
              <a:t>.</a:t>
            </a:r>
            <a:endParaRPr lang="en-US" sz="1600" dirty="0"/>
          </a:p>
          <a:p>
            <a:pPr algn="just"/>
            <a:endParaRPr lang="en-US" sz="1600" dirty="0" smtClean="0"/>
          </a:p>
          <a:p>
            <a:pPr marL="285750" indent="-285750" algn="just">
              <a:buFont typeface="Symbol"/>
              <a:buChar char="·"/>
            </a:pPr>
            <a:r>
              <a:rPr lang="en-US" sz="1600" dirty="0" smtClean="0"/>
              <a:t>Confirm </a:t>
            </a:r>
            <a:r>
              <a:rPr lang="en-US" sz="1600" dirty="0"/>
              <a:t>that incentive compensation structures do not encourage inappropriate </a:t>
            </a:r>
            <a:r>
              <a:rPr lang="en-US" sz="1600" dirty="0" smtClean="0"/>
              <a:t>risk-taking.</a:t>
            </a:r>
          </a:p>
          <a:p>
            <a:pPr algn="just"/>
            <a:endParaRPr lang="en-US" sz="1600" dirty="0" smtClean="0"/>
          </a:p>
          <a:p>
            <a:pPr algn="just"/>
            <a:endParaRPr lang="en-US" sz="1400" dirty="0" smtClean="0"/>
          </a:p>
          <a:p>
            <a:pPr marL="285750" lvl="0" indent="-285750">
              <a:buFont typeface="Symbol"/>
              <a:buChar char="·"/>
            </a:pPr>
            <a:endParaRPr lang="en-US" dirty="0" smtClean="0"/>
          </a:p>
          <a:p>
            <a:pPr lvl="0"/>
            <a:r>
              <a:rPr lang="en-US" sz="800" dirty="0" smtClean="0"/>
              <a:t>MTC/ej/1150970v1</a:t>
            </a:r>
          </a:p>
          <a:p>
            <a:pPr lvl="0"/>
            <a:endParaRPr lang="en-US" dirty="0"/>
          </a:p>
        </p:txBody>
      </p:sp>
    </p:spTree>
    <p:extLst>
      <p:ext uri="{BB962C8B-B14F-4D97-AF65-F5344CB8AC3E}">
        <p14:creationId xmlns:p14="http://schemas.microsoft.com/office/powerpoint/2010/main" val="3504531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666</Words>
  <Application>Microsoft Office PowerPoint</Application>
  <PresentationFormat>On-screen Show (4:3)</PresentationFormat>
  <Paragraphs>121</Paragraphs>
  <Slides>8</Slides>
  <Notes>0</Notes>
  <HiddenSlides>0</HiddenSlides>
  <MMClips>0</MMClips>
  <ScaleCrop>false</ScaleCrop>
  <Company>
  </Company>
  <LinksUpToDate>false</LinksUpToDate>
  <SharedDoc>false</SharedDoc>
  <HyperlinksChanged>false</HyperlinksChanged>
  <AppVersion>14.0000</AppVersion>
</Properties>
</file>

<file path=docProps/core.xml><?xml version="1.0" encoding="utf-8"?>
<coreProperties xmlns:dc="http://purl.org/dc/elements/1.1/" xmlns:dcterms="http://purl.org/dc/terms/" xmlns:xsi="http://www.w3.org/2001/XMLSchema-instance" xmlns="http://schemas.openxmlformats.org/package/2006/metadata/core-properties">
  <dc:title>.</dc:title>
  <dc:creator/>
  <lastModifiedBy>Eva Josephs</lastModifiedBy>
  <revision>1</revision>
  <dcterms:created xsi:type="dcterms:W3CDTF">2013-05-31T19:30:06.7570699Z</dcterms:created>
  <dcterms:modified xsi:type="dcterms:W3CDTF">2013-05-31T19:30:06.7570699Z</dcterms:modified>
  <version>0</version>
</coreProperties>
</file>